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259" r:id="rId6"/>
    <p:sldId id="257" r:id="rId7"/>
    <p:sldId id="269" r:id="rId8"/>
    <p:sldId id="263" r:id="rId9"/>
    <p:sldId id="264" r:id="rId10"/>
    <p:sldId id="266" r:id="rId11"/>
    <p:sldId id="272" r:id="rId12"/>
    <p:sldId id="267" r:id="rId13"/>
    <p:sldId id="273" r:id="rId14"/>
    <p:sldId id="26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74024"/>
  </p:normalViewPr>
  <p:slideViewPr>
    <p:cSldViewPr snapToGrid="0">
      <p:cViewPr varScale="1">
        <p:scale>
          <a:sx n="83" d="100"/>
          <a:sy n="83" d="100"/>
        </p:scale>
        <p:origin x="2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Flores" userId="S::fernanda.flores@undp.org::07d12b6a-9354-49a3-b503-b658ece577f3" providerId="AD" clId="Web-{726A822C-9BD9-2C07-A508-01B1E3E4274F}"/>
    <pc:docChg chg="addSld delSld modSld">
      <pc:chgData name="Fernanda Flores" userId="S::fernanda.flores@undp.org::07d12b6a-9354-49a3-b503-b658ece577f3" providerId="AD" clId="Web-{726A822C-9BD9-2C07-A508-01B1E3E4274F}" dt="2020-07-20T16:25:03.635" v="1621" actId="20577"/>
      <pc:docMkLst>
        <pc:docMk/>
      </pc:docMkLst>
      <pc:sldChg chg="del">
        <pc:chgData name="Fernanda Flores" userId="S::fernanda.flores@undp.org::07d12b6a-9354-49a3-b503-b658ece577f3" providerId="AD" clId="Web-{726A822C-9BD9-2C07-A508-01B1E3E4274F}" dt="2020-07-20T16:05:42.680" v="2"/>
        <pc:sldMkLst>
          <pc:docMk/>
          <pc:sldMk cId="4256616555" sldId="256"/>
        </pc:sldMkLst>
      </pc:sldChg>
      <pc:sldChg chg="modSp">
        <pc:chgData name="Fernanda Flores" userId="S::fernanda.flores@undp.org::07d12b6a-9354-49a3-b503-b658ece577f3" providerId="AD" clId="Web-{726A822C-9BD9-2C07-A508-01B1E3E4274F}" dt="2020-07-20T16:25:03.635" v="1620" actId="20577"/>
        <pc:sldMkLst>
          <pc:docMk/>
          <pc:sldMk cId="2599966740" sldId="257"/>
        </pc:sldMkLst>
        <pc:spChg chg="mod">
          <ac:chgData name="Fernanda Flores" userId="S::fernanda.flores@undp.org::07d12b6a-9354-49a3-b503-b658ece577f3" providerId="AD" clId="Web-{726A822C-9BD9-2C07-A508-01B1E3E4274F}" dt="2020-07-20T16:08:46.615" v="121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Fernanda Flores" userId="S::fernanda.flores@undp.org::07d12b6a-9354-49a3-b503-b658ece577f3" providerId="AD" clId="Web-{726A822C-9BD9-2C07-A508-01B1E3E4274F}" dt="2020-07-20T16:25:03.635" v="1620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del">
        <pc:chgData name="Fernanda Flores" userId="S::fernanda.flores@undp.org::07d12b6a-9354-49a3-b503-b658ece577f3" providerId="AD" clId="Web-{726A822C-9BD9-2C07-A508-01B1E3E4274F}" dt="2020-07-20T16:05:42.680" v="1"/>
        <pc:sldMkLst>
          <pc:docMk/>
          <pc:sldMk cId="2305984114" sldId="259"/>
        </pc:sldMkLst>
      </pc:sldChg>
      <pc:sldChg chg="del">
        <pc:chgData name="Fernanda Flores" userId="S::fernanda.flores@undp.org::07d12b6a-9354-49a3-b503-b658ece577f3" providerId="AD" clId="Web-{726A822C-9BD9-2C07-A508-01B1E3E4274F}" dt="2020-07-20T16:23:22.925" v="1535"/>
        <pc:sldMkLst>
          <pc:docMk/>
          <pc:sldMk cId="3201940173" sldId="260"/>
        </pc:sldMkLst>
      </pc:sldChg>
      <pc:sldChg chg="add del replId">
        <pc:chgData name="Fernanda Flores" userId="S::fernanda.flores@undp.org::07d12b6a-9354-49a3-b503-b658ece577f3" providerId="AD" clId="Web-{726A822C-9BD9-2C07-A508-01B1E3E4274F}" dt="2020-07-20T16:12:22.755" v="368"/>
        <pc:sldMkLst>
          <pc:docMk/>
          <pc:sldMk cId="386923391" sldId="261"/>
        </pc:sldMkLst>
      </pc:sldChg>
      <pc:sldChg chg="del">
        <pc:chgData name="Fernanda Flores" userId="S::fernanda.flores@undp.org::07d12b6a-9354-49a3-b503-b658ece577f3" providerId="AD" clId="Web-{726A822C-9BD9-2C07-A508-01B1E3E4274F}" dt="2020-07-20T16:05:42.680" v="0"/>
        <pc:sldMkLst>
          <pc:docMk/>
          <pc:sldMk cId="1415325540" sldId="262"/>
        </pc:sldMkLst>
      </pc:sldChg>
    </pc:docChg>
  </pc:docChgLst>
  <pc:docChgLst>
    <pc:chgData name="Jesus Pacheco" userId="S::jesus.pacheco@undp.org::7b591862-4ca3-41e6-93a2-8b16f7393ebf" providerId="AD" clId="Web-{9B930E0F-52A8-07D4-7E2A-3DC5B2DAEC75}"/>
    <pc:docChg chg="sldOrd">
      <pc:chgData name="Jesus Pacheco" userId="S::jesus.pacheco@undp.org::7b591862-4ca3-41e6-93a2-8b16f7393ebf" providerId="AD" clId="Web-{9B930E0F-52A8-07D4-7E2A-3DC5B2DAEC75}" dt="2021-05-03T15:58:42.895" v="0"/>
      <pc:docMkLst>
        <pc:docMk/>
      </pc:docMkLst>
      <pc:sldChg chg="ord">
        <pc:chgData name="Jesus Pacheco" userId="S::jesus.pacheco@undp.org::7b591862-4ca3-41e6-93a2-8b16f7393ebf" providerId="AD" clId="Web-{9B930E0F-52A8-07D4-7E2A-3DC5B2DAEC75}" dt="2021-05-03T15:58:42.895" v="0"/>
        <pc:sldMkLst>
          <pc:docMk/>
          <pc:sldMk cId="2605811499" sldId="259"/>
        </pc:sldMkLst>
      </pc:sldChg>
    </pc:docChg>
  </pc:docChgLst>
  <pc:docChgLst>
    <pc:chgData name="Daniel Gamboa" userId="2056e839-c47a-44b6-99d9-a43506be96c3" providerId="ADAL" clId="{74A513A2-CBBD-4118-BD15-627577B5ABDF}"/>
    <pc:docChg chg="addSld">
      <pc:chgData name="Daniel Gamboa" userId="2056e839-c47a-44b6-99d9-a43506be96c3" providerId="ADAL" clId="{74A513A2-CBBD-4118-BD15-627577B5ABDF}" dt="2021-03-15T23:53:47.252" v="0" actId="680"/>
      <pc:docMkLst>
        <pc:docMk/>
      </pc:docMkLst>
      <pc:sldChg chg="new">
        <pc:chgData name="Daniel Gamboa" userId="2056e839-c47a-44b6-99d9-a43506be96c3" providerId="ADAL" clId="{74A513A2-CBBD-4118-BD15-627577B5ABDF}" dt="2021-03-15T23:53:47.252" v="0" actId="680"/>
        <pc:sldMkLst>
          <pc:docMk/>
          <pc:sldMk cId="2605811499" sldId="259"/>
        </pc:sldMkLst>
      </pc:sldChg>
    </pc:docChg>
  </pc:docChgLst>
  <pc:docChgLst>
    <pc:chgData name="Arianne Hidalgo" userId="S::arianne.hidalgo@undp.org::527e3c1b-75c9-41f1-86ad-bf75d2047b1a" providerId="AD" clId="Web-{8BAE6EDF-890B-82F8-4A55-9870DD121774}"/>
    <pc:docChg chg="modSld">
      <pc:chgData name="Arianne Hidalgo" userId="S::arianne.hidalgo@undp.org::527e3c1b-75c9-41f1-86ad-bf75d2047b1a" providerId="AD" clId="Web-{8BAE6EDF-890B-82F8-4A55-9870DD121774}" dt="2022-10-11T17:14:10.551" v="28" actId="20577"/>
      <pc:docMkLst>
        <pc:docMk/>
      </pc:docMkLst>
      <pc:sldChg chg="modSp">
        <pc:chgData name="Arianne Hidalgo" userId="S::arianne.hidalgo@undp.org::527e3c1b-75c9-41f1-86ad-bf75d2047b1a" providerId="AD" clId="Web-{8BAE6EDF-890B-82F8-4A55-9870DD121774}" dt="2022-10-11T17:14:10.551" v="28" actId="20577"/>
        <pc:sldMkLst>
          <pc:docMk/>
          <pc:sldMk cId="2605811499" sldId="259"/>
        </pc:sldMkLst>
        <pc:spChg chg="mod">
          <ac:chgData name="Arianne Hidalgo" userId="S::arianne.hidalgo@undp.org::527e3c1b-75c9-41f1-86ad-bf75d2047b1a" providerId="AD" clId="Web-{8BAE6EDF-890B-82F8-4A55-9870DD121774}" dt="2022-10-11T17:14:10.551" v="28" actId="20577"/>
          <ac:spMkLst>
            <pc:docMk/>
            <pc:sldMk cId="2605811499" sldId="259"/>
            <ac:spMk id="2" creationId="{FDF13826-3FF7-46A4-8555-435937491B06}"/>
          </ac:spMkLst>
        </pc:spChg>
      </pc:sldChg>
    </pc:docChg>
  </pc:docChgLst>
  <pc:docChgLst>
    <pc:chgData name="Diego Rios" userId="S::diego.rios@undp.org::cfde2343-486d-4772-81a3-e7d595750efd" providerId="AD" clId="Web-{7464B387-EB21-A282-235E-30EA846AD824}"/>
    <pc:docChg chg="sldOrd">
      <pc:chgData name="Diego Rios" userId="S::diego.rios@undp.org::cfde2343-486d-4772-81a3-e7d595750efd" providerId="AD" clId="Web-{7464B387-EB21-A282-235E-30EA846AD824}" dt="2020-09-04T04:10:13.749" v="1"/>
      <pc:docMkLst>
        <pc:docMk/>
      </pc:docMkLst>
      <pc:sldChg chg="ord">
        <pc:chgData name="Diego Rios" userId="S::diego.rios@undp.org::cfde2343-486d-4772-81a3-e7d595750efd" providerId="AD" clId="Web-{7464B387-EB21-A282-235E-30EA846AD824}" dt="2020-09-04T04:10:13.749" v="1"/>
        <pc:sldMkLst>
          <pc:docMk/>
          <pc:sldMk cId="4171911372" sldId="258"/>
        </pc:sldMkLst>
      </pc:sldChg>
    </pc:docChg>
  </pc:docChgLst>
  <pc:docChgLst>
    <pc:chgData name="Fernanda Flores" userId="S::fernanda.flores@undp.org::07d12b6a-9354-49a3-b503-b658ece577f3" providerId="AD" clId="Web-{9967DE30-4C5B-0728-618F-DC9826D664D4}"/>
    <pc:docChg chg="modSld">
      <pc:chgData name="Fernanda Flores" userId="S::fernanda.flores@undp.org::07d12b6a-9354-49a3-b503-b658ece577f3" providerId="AD" clId="Web-{9967DE30-4C5B-0728-618F-DC9826D664D4}" dt="2020-07-20T16:38:16.194" v="213" actId="20577"/>
      <pc:docMkLst>
        <pc:docMk/>
      </pc:docMkLst>
      <pc:sldChg chg="modSp">
        <pc:chgData name="Fernanda Flores" userId="S::fernanda.flores@undp.org::07d12b6a-9354-49a3-b503-b658ece577f3" providerId="AD" clId="Web-{9967DE30-4C5B-0728-618F-DC9826D664D4}" dt="2020-07-20T16:38:16.178" v="212" actId="20577"/>
        <pc:sldMkLst>
          <pc:docMk/>
          <pc:sldMk cId="2599966740" sldId="257"/>
        </pc:sldMkLst>
        <pc:spChg chg="mod">
          <ac:chgData name="Fernanda Flores" userId="S::fernanda.flores@undp.org::07d12b6a-9354-49a3-b503-b658ece577f3" providerId="AD" clId="Web-{9967DE30-4C5B-0728-618F-DC9826D664D4}" dt="2020-07-20T16:38:16.178" v="212" actId="20577"/>
          <ac:spMkLst>
            <pc:docMk/>
            <pc:sldMk cId="2599966740" sldId="257"/>
            <ac:spMk id="3" creationId="{1A0C734C-9B4D-C345-AC15-366AD2B82FF9}"/>
          </ac:spMkLst>
        </pc:spChg>
      </pc:sldChg>
    </pc:docChg>
  </pc:docChgLst>
  <pc:docChgLst>
    <pc:chgData name="Adan Corral" userId="S::adan.corral@undp.org::9a3d0fa2-cf5f-452c-8d3c-b31f42bdcb37" providerId="AD" clId="Web-{878881A1-6B3B-C70F-63BD-734EC003787E}"/>
    <pc:docChg chg="delSld modSld sldOrd">
      <pc:chgData name="Adan Corral" userId="S::adan.corral@undp.org::9a3d0fa2-cf5f-452c-8d3c-b31f42bdcb37" providerId="AD" clId="Web-{878881A1-6B3B-C70F-63BD-734EC003787E}" dt="2020-07-09T15:59:10.548" v="734" actId="20577"/>
      <pc:docMkLst>
        <pc:docMk/>
      </pc:docMkLst>
      <pc:sldChg chg="modSp">
        <pc:chgData name="Adan Corral" userId="S::adan.corral@undp.org::9a3d0fa2-cf5f-452c-8d3c-b31f42bdcb37" providerId="AD" clId="Web-{878881A1-6B3B-C70F-63BD-734EC003787E}" dt="2020-07-09T15:58:56.517" v="722" actId="20577"/>
        <pc:sldMkLst>
          <pc:docMk/>
          <pc:sldMk cId="4256616555" sldId="256"/>
        </pc:sldMkLst>
        <pc:spChg chg="mod">
          <ac:chgData name="Adan Corral" userId="S::adan.corral@undp.org::9a3d0fa2-cf5f-452c-8d3c-b31f42bdcb37" providerId="AD" clId="Web-{878881A1-6B3B-C70F-63BD-734EC003787E}" dt="2020-07-09T15:58:49.688" v="717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Adan Corral" userId="S::adan.corral@undp.org::9a3d0fa2-cf5f-452c-8d3c-b31f42bdcb37" providerId="AD" clId="Web-{878881A1-6B3B-C70F-63BD-734EC003787E}" dt="2020-07-09T15:58:56.517" v="722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ord">
        <pc:chgData name="Adan Corral" userId="S::adan.corral@undp.org::9a3d0fa2-cf5f-452c-8d3c-b31f42bdcb37" providerId="AD" clId="Web-{878881A1-6B3B-C70F-63BD-734EC003787E}" dt="2020-07-09T15:13:01.856" v="0"/>
        <pc:sldMkLst>
          <pc:docMk/>
          <pc:sldMk cId="4171911372" sldId="258"/>
        </pc:sldMkLst>
      </pc:sldChg>
      <pc:sldChg chg="modSp">
        <pc:chgData name="Adan Corral" userId="S::adan.corral@undp.org::9a3d0fa2-cf5f-452c-8d3c-b31f42bdcb37" providerId="AD" clId="Web-{878881A1-6B3B-C70F-63BD-734EC003787E}" dt="2020-07-09T15:59:01.360" v="727" actId="20577"/>
        <pc:sldMkLst>
          <pc:docMk/>
          <pc:sldMk cId="2305984114" sldId="259"/>
        </pc:sldMkLst>
        <pc:spChg chg="mod">
          <ac:chgData name="Adan Corral" userId="S::adan.corral@undp.org::9a3d0fa2-cf5f-452c-8d3c-b31f42bdcb37" providerId="AD" clId="Web-{878881A1-6B3B-C70F-63BD-734EC003787E}" dt="2020-07-09T15:59:01.360" v="727" actId="20577"/>
          <ac:spMkLst>
            <pc:docMk/>
            <pc:sldMk cId="2305984114" sldId="259"/>
            <ac:spMk id="2" creationId="{0B3598F7-78D3-4440-8354-5D334745FF95}"/>
          </ac:spMkLst>
        </pc:spChg>
        <pc:spChg chg="mod">
          <ac:chgData name="Adan Corral" userId="S::adan.corral@undp.org::9a3d0fa2-cf5f-452c-8d3c-b31f42bdcb37" providerId="AD" clId="Web-{878881A1-6B3B-C70F-63BD-734EC003787E}" dt="2020-07-09T15:58:59.657" v="724" actId="20577"/>
          <ac:spMkLst>
            <pc:docMk/>
            <pc:sldMk cId="2305984114" sldId="259"/>
            <ac:spMk id="3" creationId="{5FFA26AB-8DB2-C94A-8178-0FB61847F9DF}"/>
          </ac:spMkLst>
        </pc:spChg>
      </pc:sldChg>
      <pc:sldChg chg="modSp">
        <pc:chgData name="Adan Corral" userId="S::adan.corral@undp.org::9a3d0fa2-cf5f-452c-8d3c-b31f42bdcb37" providerId="AD" clId="Web-{878881A1-6B3B-C70F-63BD-734EC003787E}" dt="2020-07-09T15:59:09.299" v="732" actId="20577"/>
        <pc:sldMkLst>
          <pc:docMk/>
          <pc:sldMk cId="3201940173" sldId="260"/>
        </pc:sldMkLst>
        <pc:spChg chg="mod">
          <ac:chgData name="Adan Corral" userId="S::adan.corral@undp.org::9a3d0fa2-cf5f-452c-8d3c-b31f42bdcb37" providerId="AD" clId="Web-{878881A1-6B3B-C70F-63BD-734EC003787E}" dt="2020-07-09T15:59:09.299" v="732" actId="20577"/>
          <ac:spMkLst>
            <pc:docMk/>
            <pc:sldMk cId="3201940173" sldId="260"/>
            <ac:spMk id="3" creationId="{6E15FCDD-7157-4C40-87AC-32BFFEF68AF7}"/>
          </ac:spMkLst>
        </pc:spChg>
      </pc:sldChg>
      <pc:sldChg chg="del">
        <pc:chgData name="Adan Corral" userId="S::adan.corral@undp.org::9a3d0fa2-cf5f-452c-8d3c-b31f42bdcb37" providerId="AD" clId="Web-{878881A1-6B3B-C70F-63BD-734EC003787E}" dt="2020-07-09T15:18:44.240" v="555"/>
        <pc:sldMkLst>
          <pc:docMk/>
          <pc:sldMk cId="3748062706" sldId="261"/>
        </pc:sldMkLst>
      </pc:sldChg>
      <pc:sldChg chg="del">
        <pc:chgData name="Adan Corral" userId="S::adan.corral@undp.org::9a3d0fa2-cf5f-452c-8d3c-b31f42bdcb37" providerId="AD" clId="Web-{878881A1-6B3B-C70F-63BD-734EC003787E}" dt="2020-07-09T15:18:49.787" v="556"/>
        <pc:sldMkLst>
          <pc:docMk/>
          <pc:sldMk cId="3883603686" sldId="263"/>
        </pc:sldMkLst>
      </pc:sldChg>
    </pc:docChg>
  </pc:docChgLst>
  <pc:docChgLst>
    <pc:chgData name="Fernando Camacho Rico" userId="245535c5-94a2-46d9-86ea-69e2b04cacb8" providerId="ADAL" clId="{FFFE6745-A5EB-5C4E-AE64-449862B17121}"/>
    <pc:docChg chg="undo custSel modSld">
      <pc:chgData name="Fernando Camacho Rico" userId="245535c5-94a2-46d9-86ea-69e2b04cacb8" providerId="ADAL" clId="{FFFE6745-A5EB-5C4E-AE64-449862B17121}" dt="2022-12-08T21:58:54.050" v="150" actId="403"/>
      <pc:docMkLst>
        <pc:docMk/>
      </pc:docMkLst>
      <pc:sldChg chg="modSp mod">
        <pc:chgData name="Fernando Camacho Rico" userId="245535c5-94a2-46d9-86ea-69e2b04cacb8" providerId="ADAL" clId="{FFFE6745-A5EB-5C4E-AE64-449862B17121}" dt="2022-12-08T21:58:54.050" v="150" actId="403"/>
        <pc:sldMkLst>
          <pc:docMk/>
          <pc:sldMk cId="2605811499" sldId="259"/>
        </pc:sldMkLst>
        <pc:spChg chg="mod">
          <ac:chgData name="Fernando Camacho Rico" userId="245535c5-94a2-46d9-86ea-69e2b04cacb8" providerId="ADAL" clId="{FFFE6745-A5EB-5C4E-AE64-449862B17121}" dt="2022-12-08T21:58:54.050" v="150" actId="403"/>
          <ac:spMkLst>
            <pc:docMk/>
            <pc:sldMk cId="2605811499" sldId="259"/>
            <ac:spMk id="2" creationId="{FDF13826-3FF7-46A4-8555-435937491B06}"/>
          </ac:spMkLst>
        </pc:spChg>
        <pc:spChg chg="mod">
          <ac:chgData name="Fernando Camacho Rico" userId="245535c5-94a2-46d9-86ea-69e2b04cacb8" providerId="ADAL" clId="{FFFE6745-A5EB-5C4E-AE64-449862B17121}" dt="2022-12-08T21:58:01.816" v="116" actId="1076"/>
          <ac:spMkLst>
            <pc:docMk/>
            <pc:sldMk cId="2605811499" sldId="259"/>
            <ac:spMk id="3" creationId="{20AE7738-F262-4C77-9C44-511A751B97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BDFA-1423-1E45-885E-57DA8259BBB3}" type="datetimeFigureOut">
              <a:rPr lang="es-MX" smtClean="0"/>
              <a:t>22/10/25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6B507-BFEF-7145-9C27-3227B06E51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93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8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 democracia </a:t>
            </a: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 se agota en elecciones limpias</a:t>
            </a:r>
            <a:r>
              <a:rPr lang="es-MX" sz="18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; requiere ciudadanía con capacidades para incidir cotidianamente en lo público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(PNUD, 2004; OEA–PNUD, 2010).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12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12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12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8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Enfoque de derechos y desarrollo humano: participación informada, inclusión y rendición de cuentas fortalecen la calidad democrática </a:t>
            </a:r>
            <a:r>
              <a:rPr lang="es-MX" sz="14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(PNUD, 2004; OEA–PNUD, 2010).</a:t>
            </a:r>
          </a:p>
          <a:p>
            <a:pPr marL="800100" lvl="1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Importan la </a:t>
            </a:r>
            <a:r>
              <a:rPr lang="es-MX" sz="1800" b="1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calidad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 la participación, la </a:t>
            </a:r>
            <a:r>
              <a:rPr lang="es-MX" sz="1800" b="1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inclusión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de los mecanismos de participación y su </a:t>
            </a:r>
            <a:r>
              <a:rPr lang="es-MX" sz="1800" b="1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incidencia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real. </a:t>
            </a:r>
          </a:p>
          <a:p>
            <a:pPr marL="800100" lvl="1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16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16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es-MX" sz="2000" dirty="0">
              <a:solidFill>
                <a:schemeClr val="bg2">
                  <a:lumMod val="10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800" dirty="0">
                <a:solidFill>
                  <a:schemeClr val="bg2">
                    <a:lumMod val="1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Marco nacional: la ENCÍVICA 2024–2026 impulsa participación electoral y no electoral, así como una ciudadanía integral (INE, 2025).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La función electoral ha tendido a eclipsar la función educativa y de construcción de ciudadanía.</a:t>
            </a:r>
          </a:p>
          <a:p>
            <a:endParaRPr lang="es-MX" dirty="0"/>
          </a:p>
          <a:p>
            <a:r>
              <a:rPr lang="es-MX" b="1" dirty="0"/>
              <a:t>Problema: Gobernanza sin Efectividad</a:t>
            </a:r>
            <a:r>
              <a:rPr lang="es-MX" dirty="0"/>
              <a:t> El PNUD y la IDEA Internacional (Policy Note 34) identifican la paradoja central de la región: tenemos "democracias duraderas" que, sin embargo, son "poco capaces" de lograr una redistribución equitativa y resolver los problemas de fondo de la desigualdad. Existe una brecha crítica entre la </a:t>
            </a:r>
            <a:r>
              <a:rPr lang="es-MX" b="1" dirty="0"/>
              <a:t>"Gobernanza Democrática"</a:t>
            </a:r>
            <a:r>
              <a:rPr lang="es-MX" dirty="0"/>
              <a:t> (tener elecciones) y la </a:t>
            </a:r>
            <a:r>
              <a:rPr lang="es-MX" b="1" dirty="0"/>
              <a:t>"Gobernanza Efectiva"</a:t>
            </a:r>
            <a:r>
              <a:rPr lang="es-MX" dirty="0"/>
              <a:t> (resolver problemas).</a:t>
            </a:r>
          </a:p>
          <a:p>
            <a:endParaRPr lang="es-MX" dirty="0"/>
          </a:p>
          <a:p>
            <a:r>
              <a:rPr lang="es-MX" b="1" dirty="0"/>
              <a:t>Falla en la "Incorporación Política"</a:t>
            </a:r>
            <a:r>
              <a:rPr lang="es-MX" dirty="0"/>
              <a:t> El PNUD argumenta que las democracias resilientes necesitan "incorporar políticamente" a la sociedad; es decir, canalizar sus demandas</a:t>
            </a:r>
          </a:p>
          <a:p>
            <a:r>
              <a:rPr lang="es-MX" dirty="0"/>
              <a:t>os niveles generales de incorporación política en la región son bajos , y México se sitúa en un grupo con "resultados modestos” </a:t>
            </a:r>
          </a:p>
          <a:p>
            <a:endParaRPr lang="es-MX" dirty="0"/>
          </a:p>
          <a:p>
            <a:r>
              <a:rPr lang="es-MX" dirty="0"/>
              <a:t>En síntesis, el PNUD nos dice que la región (y México) está "Bajo Presión" (lema del Informe Regional 2025) porque el modelo de </a:t>
            </a:r>
            <a:r>
              <a:rPr lang="es-MX" i="1" dirty="0"/>
              <a:t>democracia electoral</a:t>
            </a:r>
            <a:r>
              <a:rPr lang="es-MX" dirty="0"/>
              <a:t> no ha sido suficiente para generar </a:t>
            </a:r>
            <a:r>
              <a:rPr lang="es-MX" i="1" dirty="0"/>
              <a:t>gobernanza efectiva</a:t>
            </a:r>
            <a:r>
              <a:rPr lang="es-MX" dirty="0"/>
              <a:t> e </a:t>
            </a:r>
            <a:r>
              <a:rPr lang="es-MX" i="1" dirty="0"/>
              <a:t>incorporación política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B507-BFEF-7145-9C27-3227B06E518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13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participación genera confianza, legitima las decisiones públicas y las políticas públicas y, por tanto, genera mejores resultados públicos. Podría decirse que es un círculo virtuoso. </a:t>
            </a:r>
          </a:p>
          <a:p>
            <a:endParaRPr lang="es-MX" dirty="0"/>
          </a:p>
          <a:p>
            <a:r>
              <a:rPr lang="es-MX" dirty="0"/>
              <a:t>El </a:t>
            </a:r>
            <a:r>
              <a:rPr lang="es-MX" sz="2800" dirty="0"/>
              <a:t>co-diseño y la evidencia fortalecen cada fase de ese círculo.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B507-BFEF-7145-9C27-3227B06E518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general, todas las iniciativas del PNUD promueven una ciudadanía activa a través de fortalecer y empoderar a las personas para que tomen decisiones más informadas sobre los procesos de desarrollo: sobre el territorio, sobre el ambiente, sobre las economías. </a:t>
            </a:r>
          </a:p>
          <a:p>
            <a:endParaRPr lang="es-MX" dirty="0"/>
          </a:p>
          <a:p>
            <a:r>
              <a:rPr lang="es-MX" dirty="0"/>
              <a:t>La GOBERNANZA, por tanto, es un enfoque fundamental que va de la mano de la participación ciudadana efectiva – fortalecida por la educación cívica y empoderada con información, consciencia sobre los temas y enfocada en incidir. </a:t>
            </a:r>
          </a:p>
          <a:p>
            <a:r>
              <a:rPr lang="es-MX" dirty="0"/>
              <a:t>Participar y ”habitar” el espacio público.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B507-BFEF-7145-9C27-3227B06E518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1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B507-BFEF-7145-9C27-3227B06E518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3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Otros proyectos:</a:t>
            </a:r>
          </a:p>
          <a:p>
            <a:endParaRPr lang="es-MX" dirty="0"/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FAOE (INE–PNUD): observación electoral con dimensión pedagógica; informes y aprendizajes transferibles a educación cívica (PNUD México, s. f.; INE, 2024).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s-MX" sz="1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ENCUCI / Informe País 2020 (INE–PNUD): datos abiertos para focalizar intervenciones y narrativas de cultura cívica (INE &amp; PNUD, 2022).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B507-BFEF-7145-9C27-3227B06E518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3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dirty="0"/>
          </a:p>
          <a:p>
            <a:pPr marL="0" indent="0">
              <a:buNone/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Los datos evidencian:</a:t>
            </a:r>
          </a:p>
          <a:p>
            <a:pPr marL="0" indent="0">
              <a:buNone/>
            </a:pPr>
            <a:endParaRPr lang="es-MX" sz="1200" dirty="0">
              <a:solidFill>
                <a:schemeClr val="bg2">
                  <a:lumMod val="1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La </a:t>
            </a:r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prioridad histórica centrada en la función electoral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afecta el desarrollo de capacidades institucionales para la educación cívica.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Existen </a:t>
            </a:r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oportunidades para formalizar y enriquecer planes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estratégicos con evaluación sistemática.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La </a:t>
            </a:r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colaboración interinstitucional y multisectorial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es clave para ampliar y diversificar el impacto educativo.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La dotación </a:t>
            </a:r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presupuestaria insuficiente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limita alcance y calidad.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0D80-5FA9-4348-B3CD-AFAB613A295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5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CDAB7A12-C41A-8446-9A14-175BE2A23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9" y="456889"/>
            <a:ext cx="637103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1BC42665-EE02-5B43-84FB-F5B43CD49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27973F4C-9B19-5E43-8911-9A9038271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629" y="456106"/>
            <a:ext cx="639857" cy="13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0DB4A156-2DB3-1147-B087-6772998E5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5585791" y="6513183"/>
            <a:ext cx="6180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DE LAS NACIONES UNIDAS PARA EL DESARROLLO</a:t>
            </a:r>
            <a:endParaRPr lang="en-US" sz="100" b="0">
              <a:solidFill>
                <a:schemeClr val="tx1">
                  <a:alpha val="75000"/>
                </a:schemeClr>
              </a:solidFill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4CB944C-A913-3F42-B103-DC3E880FF9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83207"/>
            <a:ext cx="485112" cy="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C3784482-F066-7240-A0AF-84F9ACBB96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27112" y="92933"/>
            <a:ext cx="494011" cy="100443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F8B44FA-611E-FC40-916A-FFE5928E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A326-F612-F445-B692-BD382F4DAA63}"/>
              </a:ext>
            </a:extLst>
          </p:cNvPr>
          <p:cNvSpPr txBox="1"/>
          <p:nvPr userDrawn="1"/>
        </p:nvSpPr>
        <p:spPr>
          <a:xfrm>
            <a:off x="5585791" y="6513183"/>
            <a:ext cx="6180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DE LAS NACIONES UNIDAS PARA EL DESARROLLO</a:t>
            </a:r>
            <a:endParaRPr lang="en-US" sz="100" b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13826-3FF7-46A4-8555-435937491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2804341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Más allá de la urna: ciudadanía que decide todos los días </a:t>
            </a:r>
            <a:endParaRPr lang="en-US" sz="11500" dirty="0">
              <a:cs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E7738-F262-4C77-9C44-511A751B9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2" y="3729567"/>
            <a:ext cx="9433627" cy="625474"/>
          </a:xfrm>
        </p:spPr>
        <p:txBody>
          <a:bodyPr>
            <a:normAutofit fontScale="85000" lnSpcReduction="10000"/>
          </a:bodyPr>
          <a:lstStyle/>
          <a:p>
            <a:r>
              <a:rPr lang="es-MX" sz="2800" b="1" dirty="0">
                <a:latin typeface="+mj-lt"/>
                <a:ea typeface="+mj-ea"/>
                <a:cs typeface="Arial"/>
              </a:rPr>
              <a:t>PANEL</a:t>
            </a:r>
            <a:r>
              <a:rPr lang="es-MX" sz="2800" i="0" dirty="0">
                <a:solidFill>
                  <a:srgbClr val="242424"/>
                </a:solidFill>
                <a:effectLst/>
              </a:rPr>
              <a:t> </a:t>
            </a:r>
            <a:r>
              <a:rPr lang="es-MX" sz="2800" b="1" dirty="0">
                <a:latin typeface="+mj-lt"/>
                <a:ea typeface="+mj-ea"/>
                <a:cs typeface="Arial"/>
              </a:rPr>
              <a:t>1: “</a:t>
            </a:r>
            <a:r>
              <a:rPr lang="es-MX" sz="2800" i="1" dirty="0">
                <a:latin typeface="+mj-lt"/>
                <a:ea typeface="+mj-ea"/>
                <a:cs typeface="Arial"/>
              </a:rPr>
              <a:t>Democracia de ciudadanía vs. democracia electoral</a:t>
            </a:r>
            <a:r>
              <a:rPr lang="es-MX" sz="2800" b="1" dirty="0">
                <a:latin typeface="+mj-lt"/>
                <a:ea typeface="+mj-ea"/>
                <a:cs typeface="Arial"/>
              </a:rPr>
              <a:t>”</a:t>
            </a:r>
            <a:endParaRPr lang="en-US" sz="2800" b="1" dirty="0">
              <a:latin typeface="+mj-lt"/>
              <a:ea typeface="+mj-ea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E21584-A1A5-FD25-6256-397AA2DB3375}"/>
              </a:ext>
            </a:extLst>
          </p:cNvPr>
          <p:cNvSpPr txBox="1"/>
          <p:nvPr/>
        </p:nvSpPr>
        <p:spPr>
          <a:xfrm>
            <a:off x="663066" y="492850"/>
            <a:ext cx="9902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1" dirty="0">
                <a:solidFill>
                  <a:srgbClr val="242424"/>
                </a:solidFill>
                <a:effectLst/>
                <a:latin typeface="+mj-lt"/>
              </a:rPr>
              <a:t>XVII Encuentro Nacional de Educación Cívica</a:t>
            </a:r>
            <a:endParaRPr lang="es-MX" sz="2400" dirty="0">
              <a:solidFill>
                <a:srgbClr val="242424"/>
              </a:solidFill>
              <a:latin typeface="+mj-lt"/>
            </a:endParaRPr>
          </a:p>
          <a:p>
            <a:pPr algn="ctr"/>
            <a:r>
              <a:rPr lang="es-MX" sz="2400" b="0" i="0" dirty="0">
                <a:solidFill>
                  <a:srgbClr val="242424"/>
                </a:solidFill>
                <a:effectLst/>
                <a:latin typeface="+mj-lt"/>
              </a:rPr>
              <a:t>23 y 24 de octubre de 2025.</a:t>
            </a:r>
            <a:endParaRPr lang="es-MX" sz="2400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E4EA78-FE4B-CF2B-8274-4E2A9D68ECBE}"/>
              </a:ext>
            </a:extLst>
          </p:cNvPr>
          <p:cNvSpPr txBox="1"/>
          <p:nvPr/>
        </p:nvSpPr>
        <p:spPr>
          <a:xfrm>
            <a:off x="6655443" y="5671595"/>
            <a:ext cx="399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Valeria Maurizi</a:t>
            </a:r>
          </a:p>
          <a:p>
            <a:pPr algn="r"/>
            <a:r>
              <a:rPr lang="es-MX" dirty="0"/>
              <a:t>Monterrey, 23 de octubre de 2025</a:t>
            </a:r>
          </a:p>
        </p:txBody>
      </p:sp>
    </p:spTree>
    <p:extLst>
      <p:ext uri="{BB962C8B-B14F-4D97-AF65-F5344CB8AC3E}">
        <p14:creationId xmlns:p14="http://schemas.microsoft.com/office/powerpoint/2010/main" val="260581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46100" y="240769"/>
            <a:ext cx="5549900" cy="10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7"/>
              </a:lnSpc>
              <a:defRPr/>
            </a:pPr>
            <a:r>
              <a:rPr lang="en-US" sz="4400" b="1" dirty="0" err="1">
                <a:solidFill>
                  <a:srgbClr val="F4F4F4"/>
                </a:solidFill>
                <a:ea typeface="Georgia Pro Light"/>
                <a:cs typeface="Georgia Pro Light"/>
                <a:sym typeface="Georgia Pro Light"/>
              </a:rPr>
              <a:t>Ciudadanía</a:t>
            </a:r>
            <a:r>
              <a:rPr lang="en-US" sz="4400" b="1" dirty="0">
                <a:solidFill>
                  <a:srgbClr val="F4F4F4"/>
                </a:solidFill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4400" b="1" dirty="0" err="1">
                <a:solidFill>
                  <a:srgbClr val="F4F4F4"/>
                </a:solidFill>
                <a:ea typeface="Georgia Pro Light"/>
                <a:cs typeface="Georgia Pro Light"/>
                <a:sym typeface="Georgia Pro Light"/>
              </a:rPr>
              <a:t>activa</a:t>
            </a:r>
            <a:endParaRPr lang="en-US" sz="4400" b="1" dirty="0">
              <a:solidFill>
                <a:srgbClr val="F4F4F4"/>
              </a:solidFill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099" y="1995047"/>
            <a:ext cx="600017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La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ciudadanía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activa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es fundamental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en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nuestra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democracia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cotidiana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ya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que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nos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permite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ea typeface="DM Sans Bold"/>
                <a:cs typeface="DM Sans Bold"/>
                <a:sym typeface="DM Sans Bold"/>
              </a:rPr>
              <a:t>incidir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ea typeface="DM Sans Bold"/>
                <a:cs typeface="DM Sans Bold"/>
                <a:sym typeface="DM Sans Bold"/>
              </a:rPr>
              <a:t>positivamente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en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nuestras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comunidades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y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construir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un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futuro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más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inclusivo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DM Sans"/>
                <a:cs typeface="DM Sans"/>
                <a:sym typeface="DM Sans"/>
              </a:rPr>
              <a:t>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972B7F6-A081-2F0B-6243-8C94F9098B9D}"/>
              </a:ext>
            </a:extLst>
          </p:cNvPr>
          <p:cNvGrpSpPr/>
          <p:nvPr/>
        </p:nvGrpSpPr>
        <p:grpSpPr>
          <a:xfrm>
            <a:off x="2514930" y="0"/>
            <a:ext cx="9677070" cy="6858000"/>
            <a:chOff x="2514930" y="0"/>
            <a:chExt cx="9677070" cy="6858000"/>
          </a:xfrm>
        </p:grpSpPr>
        <p:grpSp>
          <p:nvGrpSpPr>
            <p:cNvPr id="2" name="Group 2"/>
            <p:cNvGrpSpPr/>
            <p:nvPr/>
          </p:nvGrpSpPr>
          <p:grpSpPr>
            <a:xfrm>
              <a:off x="7156450" y="0"/>
              <a:ext cx="5035550" cy="6858000"/>
              <a:chOff x="0" y="0"/>
              <a:chExt cx="1170208" cy="159372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70208" cy="1593725"/>
              </a:xfrm>
              <a:custGeom>
                <a:avLst/>
                <a:gdLst/>
                <a:ahLst/>
                <a:cxnLst/>
                <a:rect l="l" t="t" r="r" b="b"/>
                <a:pathLst>
                  <a:path w="1170208" h="1593725">
                    <a:moveTo>
                      <a:pt x="0" y="0"/>
                    </a:moveTo>
                    <a:lnTo>
                      <a:pt x="1170208" y="0"/>
                    </a:lnTo>
                    <a:lnTo>
                      <a:pt x="1170208" y="1593725"/>
                    </a:lnTo>
                    <a:lnTo>
                      <a:pt x="0" y="1593725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205" b="-205"/>
                </a:stretch>
              </a:blipFill>
            </p:spPr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D0BB4BD-194D-08E0-5C42-F459CF0B4ADA}"/>
                </a:ext>
              </a:extLst>
            </p:cNvPr>
            <p:cNvSpPr txBox="1"/>
            <p:nvPr/>
          </p:nvSpPr>
          <p:spPr>
            <a:xfrm>
              <a:off x="2514930" y="5400192"/>
              <a:ext cx="9677070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>
                <a:defRPr sz="2600"/>
              </a:pPr>
              <a:r>
                <a:rPr lang="es-MX" sz="3600" b="1" dirty="0">
                  <a:solidFill>
                    <a:schemeClr val="bg2">
                      <a:lumMod val="10000"/>
                    </a:schemeClr>
                  </a:solidFill>
                </a:rPr>
                <a:t>La democracia diaria se practica, se mide y se aprende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7FE133-4DDB-F706-F422-46AE12C8A48C}"/>
              </a:ext>
            </a:extLst>
          </p:cNvPr>
          <p:cNvSpPr txBox="1"/>
          <p:nvPr/>
        </p:nvSpPr>
        <p:spPr>
          <a:xfrm>
            <a:off x="7056120" y="210312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Valeria Maurizi</a:t>
            </a:r>
          </a:p>
          <a:p>
            <a:r>
              <a:rPr lang="es-MX" dirty="0">
                <a:solidFill>
                  <a:schemeClr val="bg1"/>
                </a:solidFill>
              </a:rPr>
              <a:t>Coordinadora de proyecto</a:t>
            </a:r>
          </a:p>
          <a:p>
            <a:r>
              <a:rPr lang="es-MX" dirty="0">
                <a:solidFill>
                  <a:schemeClr val="bg1"/>
                </a:solidFill>
              </a:rPr>
              <a:t>Unidad de Gobernanza Efectiva y Democracia</a:t>
            </a:r>
          </a:p>
          <a:p>
            <a:r>
              <a:rPr lang="es-MX" dirty="0">
                <a:solidFill>
                  <a:schemeClr val="bg1"/>
                </a:solidFill>
              </a:rPr>
              <a:t>valeria.maurizi@undp.org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0E3FE68-423F-AC1A-BE15-B9F2BEB79B14}"/>
              </a:ext>
            </a:extLst>
          </p:cNvPr>
          <p:cNvGrpSpPr/>
          <p:nvPr/>
        </p:nvGrpSpPr>
        <p:grpSpPr>
          <a:xfrm>
            <a:off x="5370934" y="4725220"/>
            <a:ext cx="6821066" cy="1399546"/>
            <a:chOff x="3182293" y="3680454"/>
            <a:chExt cx="5551066" cy="888917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4E7576C6-04B2-2593-2089-B54CAE20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395" y="4225061"/>
              <a:ext cx="324805" cy="255363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0DED3BE8-E418-A995-A38C-EA8B6222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212" y="4223742"/>
              <a:ext cx="157550" cy="325481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B789B4BF-0C57-AEDB-E2D9-A5469B837E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0744" y="4225061"/>
              <a:ext cx="1612099" cy="324162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@</a:t>
              </a:r>
              <a:r>
                <a:rPr lang="es-MX" sz="1600" dirty="0" err="1">
                  <a:solidFill>
                    <a:schemeClr val="bg1"/>
                  </a:solidFill>
                </a:rPr>
                <a:t>PNUD_Mexico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4C722B03-77FA-25C4-3F24-E30506E8AF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77831" y="4236677"/>
              <a:ext cx="1391743" cy="332694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s-MX" sz="1600">
                  <a:solidFill>
                    <a:schemeClr val="bg1"/>
                  </a:solidFill>
                </a:rPr>
                <a:t>PNUDMexico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49CC19B4-8C50-AA0B-1A17-0EBB1AD9CF23}"/>
                </a:ext>
              </a:extLst>
            </p:cNvPr>
            <p:cNvSpPr txBox="1"/>
            <p:nvPr/>
          </p:nvSpPr>
          <p:spPr>
            <a:xfrm>
              <a:off x="3182293" y="3680454"/>
              <a:ext cx="55510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MX" sz="1600" dirty="0">
                  <a:solidFill>
                    <a:schemeClr val="bg1"/>
                  </a:solidFill>
                  <a:latin typeface="+mj-lt"/>
                </a:rPr>
                <a:t>Todo sobre nosotros en:    </a:t>
              </a:r>
              <a:r>
                <a:rPr lang="es-PE" sz="1600" b="1" u="sng" dirty="0">
                  <a:solidFill>
                    <a:schemeClr val="bg1"/>
                  </a:solidFill>
                </a:rPr>
                <a:t>www.mx.undp.org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Si la </a:t>
            </a:r>
            <a:r>
              <a:rPr lang="en-US" dirty="0" err="1">
                <a:latin typeface="Arial"/>
                <a:cs typeface="Arial"/>
              </a:rPr>
              <a:t>participación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limita</a:t>
            </a:r>
            <a:r>
              <a:rPr lang="en-US" dirty="0">
                <a:latin typeface="Arial"/>
                <a:cs typeface="Arial"/>
              </a:rPr>
              <a:t> a la </a:t>
            </a:r>
            <a:r>
              <a:rPr lang="en-US" dirty="0" err="1">
                <a:latin typeface="Arial"/>
                <a:cs typeface="Arial"/>
              </a:rPr>
              <a:t>elección</a:t>
            </a:r>
            <a:r>
              <a:rPr lang="en-US" dirty="0">
                <a:latin typeface="Arial"/>
                <a:cs typeface="Arial"/>
              </a:rPr>
              <a:t>…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6C9026-0283-2577-7EE4-D75D2D4C8A4F}"/>
              </a:ext>
            </a:extLst>
          </p:cNvPr>
          <p:cNvSpPr txBox="1"/>
          <p:nvPr/>
        </p:nvSpPr>
        <p:spPr>
          <a:xfrm>
            <a:off x="5080901" y="1546132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3600" b="1" dirty="0">
                <a:solidFill>
                  <a:srgbClr val="1E1E1E"/>
                </a:solidFill>
              </a:rPr>
              <a:t>la democracia pierde músculo.</a:t>
            </a:r>
            <a:endParaRPr lang="es-MX" sz="3600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230FC8E7-9C0E-CE03-8E48-E90CFC5C6956}"/>
              </a:ext>
            </a:extLst>
          </p:cNvPr>
          <p:cNvGrpSpPr/>
          <p:nvPr/>
        </p:nvGrpSpPr>
        <p:grpSpPr>
          <a:xfrm>
            <a:off x="675775" y="1985611"/>
            <a:ext cx="3632200" cy="3903228"/>
            <a:chOff x="0" y="57150"/>
            <a:chExt cx="7264400" cy="7806455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EE21D4D3-C3FB-F63A-F8D7-DA3B7FBDCBE9}"/>
                </a:ext>
              </a:extLst>
            </p:cNvPr>
            <p:cNvSpPr txBox="1"/>
            <p:nvPr/>
          </p:nvSpPr>
          <p:spPr>
            <a:xfrm>
              <a:off x="0" y="57150"/>
              <a:ext cx="7264400" cy="135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r>
                <a:rPr lang="en-US" sz="4800" dirty="0">
                  <a:solidFill>
                    <a:schemeClr val="bg2">
                      <a:lumMod val="10000"/>
                    </a:schemeClr>
                  </a:solidFill>
                  <a:latin typeface="Georgia Pro Condensed Light"/>
                  <a:ea typeface="Georgia Pro Condensed Light"/>
                  <a:cs typeface="Georgia Pro Condensed Light"/>
                  <a:sym typeface="Georgia Pro Condensed Light"/>
                </a:rPr>
                <a:t>22.1%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EF3EABC5-704B-55C2-9A82-82427E497921}"/>
                </a:ext>
              </a:extLst>
            </p:cNvPr>
            <p:cNvSpPr txBox="1"/>
            <p:nvPr/>
          </p:nvSpPr>
          <p:spPr>
            <a:xfrm>
              <a:off x="0" y="1902486"/>
              <a:ext cx="4658880" cy="5961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  <a:spcBef>
                  <a:spcPct val="0"/>
                </a:spcBef>
              </a:pPr>
              <a:r>
                <a:rPr lang="es-MX" sz="2133" dirty="0">
                  <a:solidFill>
                    <a:schemeClr val="bg2">
                      <a:lumMod val="10000"/>
                    </a:schemeClr>
                  </a:solidFill>
                </a:rPr>
                <a:t>De las personas adultas en México realizó alguna actividad relacionada con asuntos públicos en el último año, según la ENCUCI 2020 (INEGI)</a:t>
              </a:r>
              <a:endParaRPr lang="en-US" sz="2133" dirty="0">
                <a:solidFill>
                  <a:schemeClr val="bg2">
                    <a:lumMod val="10000"/>
                  </a:schemeClr>
                </a:solidFill>
                <a:latin typeface="Georgia Pro Condensed Light"/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41113EA2-4ADC-84DD-5D31-1837F8BAB2A4}"/>
              </a:ext>
            </a:extLst>
          </p:cNvPr>
          <p:cNvGrpSpPr/>
          <p:nvPr/>
        </p:nvGrpSpPr>
        <p:grpSpPr>
          <a:xfrm>
            <a:off x="3872396" y="2032070"/>
            <a:ext cx="3632200" cy="3236571"/>
            <a:chOff x="0" y="57150"/>
            <a:chExt cx="7264400" cy="6473142"/>
          </a:xfrm>
        </p:grpSpPr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1573A4AC-A478-494C-31B3-2326941F3851}"/>
                </a:ext>
              </a:extLst>
            </p:cNvPr>
            <p:cNvSpPr txBox="1"/>
            <p:nvPr/>
          </p:nvSpPr>
          <p:spPr>
            <a:xfrm>
              <a:off x="0" y="57150"/>
              <a:ext cx="7264400" cy="135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r>
                <a:rPr lang="en-US" sz="4800" dirty="0">
                  <a:solidFill>
                    <a:schemeClr val="bg2">
                      <a:lumMod val="10000"/>
                    </a:schemeClr>
                  </a:solidFill>
                  <a:latin typeface="Georgia Pro Condensed Light"/>
                  <a:sym typeface="Georgia Pro Condensed Light"/>
                </a:rPr>
                <a:t>62.17</a:t>
              </a:r>
              <a:r>
                <a:rPr lang="en-US" sz="4800" dirty="0">
                  <a:solidFill>
                    <a:schemeClr val="bg2">
                      <a:lumMod val="10000"/>
                    </a:schemeClr>
                  </a:solidFill>
                  <a:latin typeface="Georgia Pro Condensed Light"/>
                  <a:ea typeface="Georgia Pro Condensed Light"/>
                  <a:cs typeface="Georgia Pro Condensed Light"/>
                  <a:sym typeface="Georgia Pro Condensed Light"/>
                </a:rPr>
                <a:t>%</a:t>
              </a: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EBA486E-BC96-979C-70D8-04DD83B4610E}"/>
                </a:ext>
              </a:extLst>
            </p:cNvPr>
            <p:cNvSpPr txBox="1"/>
            <p:nvPr/>
          </p:nvSpPr>
          <p:spPr>
            <a:xfrm>
              <a:off x="0" y="1902486"/>
              <a:ext cx="4658880" cy="4627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  <a:spcBef>
                  <a:spcPct val="0"/>
                </a:spcBef>
              </a:pPr>
              <a:r>
                <a:rPr lang="es-MX" sz="2133" dirty="0">
                  <a:solidFill>
                    <a:schemeClr val="bg2">
                      <a:lumMod val="10000"/>
                    </a:schemeClr>
                  </a:solidFill>
                </a:rPr>
                <a:t>Es el promedio de participación en elecciones presidenciales en México con datos de INE e INEGI.  </a:t>
              </a:r>
            </a:p>
            <a:p>
              <a:pPr>
                <a:lnSpc>
                  <a:spcPts val="2560"/>
                </a:lnSpc>
                <a:spcBef>
                  <a:spcPct val="0"/>
                </a:spcBef>
              </a:pPr>
              <a:endParaRPr lang="en-US" sz="2133" dirty="0">
                <a:solidFill>
                  <a:schemeClr val="bg2">
                    <a:lumMod val="10000"/>
                  </a:schemeClr>
                </a:solidFill>
                <a:latin typeface="Georgia Pro Condensed Light"/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0F6A5AB2-D08F-A81D-A9C9-DC12CCCB0CAC}"/>
              </a:ext>
            </a:extLst>
          </p:cNvPr>
          <p:cNvGrpSpPr/>
          <p:nvPr/>
        </p:nvGrpSpPr>
        <p:grpSpPr>
          <a:xfrm>
            <a:off x="7156450" y="5335271"/>
            <a:ext cx="4591050" cy="852085"/>
            <a:chOff x="0" y="12700"/>
            <a:chExt cx="9182100" cy="1704170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64E08FE2-91AF-C31F-857F-A36CAB1EFA6F}"/>
                </a:ext>
              </a:extLst>
            </p:cNvPr>
            <p:cNvSpPr txBox="1"/>
            <p:nvPr/>
          </p:nvSpPr>
          <p:spPr>
            <a:xfrm>
              <a:off x="0" y="211456"/>
              <a:ext cx="9182100" cy="1505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Necesidad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de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fomentar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más</a:t>
              </a: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involucramiento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y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ampliar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la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incorporación</a:t>
              </a: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política</a:t>
              </a: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para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fortalecer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nuestra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democracia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. (PNUD, 2025)</a:t>
              </a:r>
            </a:p>
          </p:txBody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F6F7DFB4-018B-83E8-0358-985D20D512D6}"/>
                </a:ext>
              </a:extLst>
            </p:cNvPr>
            <p:cNvSpPr/>
            <p:nvPr/>
          </p:nvSpPr>
          <p:spPr>
            <a:xfrm>
              <a:off x="0" y="12700"/>
              <a:ext cx="9182100" cy="0"/>
            </a:xfrm>
            <a:prstGeom prst="line">
              <a:avLst/>
            </a:prstGeom>
            <a:ln w="25400" cap="flat">
              <a:solidFill>
                <a:srgbClr val="0066CC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054" name="Picture 6" descr="Musculo mujer: Más de 105,491 ilustraciones y dibujos de stock con licencia  libres de regalías | Shutterstock">
            <a:extLst>
              <a:ext uri="{FF2B5EF4-FFF2-40B4-BE49-F238E27FC236}">
                <a16:creationId xmlns:a16="http://schemas.microsoft.com/office/drawing/2014/main" id="{2E01C785-F637-8A92-FFBC-AEBB6615C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7" b="25761"/>
          <a:stretch/>
        </p:blipFill>
        <p:spPr bwMode="auto">
          <a:xfrm>
            <a:off x="7868992" y="2908279"/>
            <a:ext cx="3311919" cy="2160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3E9B7E-2C64-8954-4F3F-F158BD52E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s-MX" sz="3600" b="0" dirty="0">
                <a:solidFill>
                  <a:schemeClr val="bg1"/>
                </a:solidFill>
              </a:rPr>
              <a:t>América Latina está “bajo presión” porque el modelo de </a:t>
            </a:r>
            <a:r>
              <a:rPr lang="es-MX" sz="3600" i="1" dirty="0">
                <a:solidFill>
                  <a:schemeClr val="bg1"/>
                </a:solidFill>
              </a:rPr>
              <a:t>democracia electoral</a:t>
            </a:r>
            <a:r>
              <a:rPr lang="es-MX" sz="3600" dirty="0">
                <a:solidFill>
                  <a:schemeClr val="bg1"/>
                </a:solidFill>
              </a:rPr>
              <a:t> no ha sido suficiente </a:t>
            </a:r>
            <a:r>
              <a:rPr lang="es-MX" sz="3600" b="0" dirty="0">
                <a:solidFill>
                  <a:schemeClr val="bg1"/>
                </a:solidFill>
              </a:rPr>
              <a:t>para</a:t>
            </a:r>
            <a:r>
              <a:rPr lang="es-MX" sz="3600" dirty="0">
                <a:solidFill>
                  <a:schemeClr val="bg1"/>
                </a:solidFill>
              </a:rPr>
              <a:t> generar </a:t>
            </a:r>
            <a:r>
              <a:rPr lang="es-MX" sz="3600" i="1" dirty="0">
                <a:solidFill>
                  <a:schemeClr val="bg1"/>
                </a:solidFill>
              </a:rPr>
              <a:t>gobernanza efectiva</a:t>
            </a:r>
            <a:r>
              <a:rPr lang="es-MX" sz="3600" dirty="0">
                <a:solidFill>
                  <a:schemeClr val="bg1"/>
                </a:solidFill>
              </a:rPr>
              <a:t> e </a:t>
            </a:r>
            <a:r>
              <a:rPr lang="es-MX" sz="3600" i="1" dirty="0">
                <a:solidFill>
                  <a:schemeClr val="bg1"/>
                </a:solidFill>
              </a:rPr>
              <a:t>incorporación política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0B1CF8-600D-01B6-042F-C3213855A44A}"/>
              </a:ext>
            </a:extLst>
          </p:cNvPr>
          <p:cNvSpPr txBox="1"/>
          <p:nvPr/>
        </p:nvSpPr>
        <p:spPr>
          <a:xfrm>
            <a:off x="7439891" y="4509655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PNUD, 2025</a:t>
            </a:r>
          </a:p>
        </p:txBody>
      </p:sp>
    </p:spTree>
    <p:extLst>
      <p:ext uri="{BB962C8B-B14F-4D97-AF65-F5344CB8AC3E}">
        <p14:creationId xmlns:p14="http://schemas.microsoft.com/office/powerpoint/2010/main" val="394161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A186191B-A7B7-B03D-8E3D-68C92C3BA0CE}"/>
              </a:ext>
            </a:extLst>
          </p:cNvPr>
          <p:cNvSpPr/>
          <p:nvPr/>
        </p:nvSpPr>
        <p:spPr>
          <a:xfrm>
            <a:off x="741446" y="3057701"/>
            <a:ext cx="14907864" cy="0"/>
          </a:xfrm>
          <a:prstGeom prst="line">
            <a:avLst/>
          </a:prstGeom>
          <a:ln w="1905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A1B829E-3F0F-B6B2-9166-FA080CCA2E5D}"/>
              </a:ext>
            </a:extLst>
          </p:cNvPr>
          <p:cNvSpPr txBox="1"/>
          <p:nvPr/>
        </p:nvSpPr>
        <p:spPr>
          <a:xfrm>
            <a:off x="417596" y="1710055"/>
            <a:ext cx="2876550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DIAGNÓSTICO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C9EBD76-5D75-BE6E-6CC3-BFFEFDDFFA66}"/>
              </a:ext>
            </a:extLst>
          </p:cNvPr>
          <p:cNvSpPr txBox="1"/>
          <p:nvPr/>
        </p:nvSpPr>
        <p:spPr>
          <a:xfrm>
            <a:off x="417596" y="3891915"/>
            <a:ext cx="2876550" cy="22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Identificación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de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problemáticas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necesidades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mediante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la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 Bold"/>
                <a:cs typeface="DM Sans Bold"/>
                <a:sym typeface="DM Sans Bold"/>
              </a:rPr>
              <a:t>participación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 Bold"/>
                <a:cs typeface="DM Sans Bold"/>
                <a:sym typeface="DM Sans Bold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 Bold"/>
                <a:cs typeface="DM Sans Bold"/>
                <a:sym typeface="DM Sans Bold"/>
              </a:rPr>
              <a:t>activa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de 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ciudadanía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análisis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de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datos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858D484-F237-7467-E560-527D5AC6C640}"/>
              </a:ext>
            </a:extLst>
          </p:cNvPr>
          <p:cNvSpPr txBox="1"/>
          <p:nvPr/>
        </p:nvSpPr>
        <p:spPr>
          <a:xfrm>
            <a:off x="4732421" y="1710055"/>
            <a:ext cx="2876550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DISEÑO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88824F2-2C45-1E63-F9B1-D0C10B1FAAF0}"/>
              </a:ext>
            </a:extLst>
          </p:cNvPr>
          <p:cNvSpPr txBox="1"/>
          <p:nvPr/>
        </p:nvSpPr>
        <p:spPr>
          <a:xfrm>
            <a:off x="4732421" y="3891915"/>
            <a:ext cx="2876550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Desarrollo de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estrategias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propuestas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basadas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en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la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 Bold"/>
                <a:cs typeface="DM Sans Bold"/>
                <a:sym typeface="DM Sans Bold"/>
              </a:rPr>
              <a:t>colaboración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entre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ciudadanos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organizaciones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autoridades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para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abordar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los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desafíos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176BB52-560E-0FF5-9E2B-31974BD84F8C}"/>
              </a:ext>
            </a:extLst>
          </p:cNvPr>
          <p:cNvSpPr txBox="1"/>
          <p:nvPr/>
        </p:nvSpPr>
        <p:spPr>
          <a:xfrm>
            <a:off x="8494295" y="1710055"/>
            <a:ext cx="3429501" cy="4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IMPLEMENTACIÓN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BACAA8E-04EC-DD96-3B0B-91FACAC63B5A}"/>
              </a:ext>
            </a:extLst>
          </p:cNvPr>
          <p:cNvSpPr txBox="1"/>
          <p:nvPr/>
        </p:nvSpPr>
        <p:spPr>
          <a:xfrm>
            <a:off x="9047246" y="3891915"/>
            <a:ext cx="2876550" cy="22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Ejecución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de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acciones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programas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que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fomenten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la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 Bold"/>
                <a:cs typeface="DM Sans Bold"/>
                <a:sym typeface="DM Sans Bold"/>
              </a:rPr>
              <a:t>confianza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mejoren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efectividad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de las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políticas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cívicas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en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 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comunidad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DM Sans"/>
                <a:cs typeface="DM Sans"/>
                <a:sym typeface="DM Sans"/>
              </a:rPr>
              <a:t>.</a:t>
            </a: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D8E53660-402D-E49E-5CE0-ADD5528A1D4C}"/>
              </a:ext>
            </a:extLst>
          </p:cNvPr>
          <p:cNvGrpSpPr/>
          <p:nvPr/>
        </p:nvGrpSpPr>
        <p:grpSpPr>
          <a:xfrm>
            <a:off x="417596" y="2653214"/>
            <a:ext cx="796706" cy="781952"/>
            <a:chOff x="0" y="0"/>
            <a:chExt cx="685800" cy="673100"/>
          </a:xfrm>
          <a:solidFill>
            <a:schemeClr val="accent1"/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9FDD798-45BD-9655-788F-8E9011AE5D48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AB7E5084-F551-4AF8-27A2-BC9A49E6152B}"/>
                </a:ext>
              </a:extLst>
            </p:cNvPr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A2398FDD-DA17-DB52-C9AF-95FA6958F539}"/>
              </a:ext>
            </a:extLst>
          </p:cNvPr>
          <p:cNvGrpSpPr/>
          <p:nvPr/>
        </p:nvGrpSpPr>
        <p:grpSpPr>
          <a:xfrm>
            <a:off x="4732421" y="2666726"/>
            <a:ext cx="796706" cy="781952"/>
            <a:chOff x="0" y="0"/>
            <a:chExt cx="685800" cy="673100"/>
          </a:xfrm>
          <a:solidFill>
            <a:schemeClr val="accent1"/>
          </a:solidFill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9E5AE25-5F29-8E5B-199D-728DF676B7C0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B16017D5-A6E0-FCE1-10FD-66C7AFCF48E6}"/>
                </a:ext>
              </a:extLst>
            </p:cNvPr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761F1A51-7310-6741-4946-4AD8A7488681}"/>
              </a:ext>
            </a:extLst>
          </p:cNvPr>
          <p:cNvGrpSpPr/>
          <p:nvPr/>
        </p:nvGrpSpPr>
        <p:grpSpPr>
          <a:xfrm>
            <a:off x="9047246" y="2639703"/>
            <a:ext cx="796706" cy="781952"/>
            <a:chOff x="0" y="0"/>
            <a:chExt cx="685800" cy="673100"/>
          </a:xfrm>
          <a:solidFill>
            <a:schemeClr val="accent1"/>
          </a:solidFill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57D283C-4217-4E67-7D32-6A461BDEFA3F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13325F09-25B6-78D1-FA82-914FFAE28040}"/>
                </a:ext>
              </a:extLst>
            </p:cNvPr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45656A9F-1A8A-F6C4-94DB-14136A8FB69E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Arial"/>
                <a:cs typeface="Arial"/>
              </a:rPr>
              <a:t>Proceso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democrático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44500" y="1952950"/>
            <a:ext cx="2876550" cy="2371400"/>
            <a:chOff x="0" y="0"/>
            <a:chExt cx="800847" cy="660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847" cy="660210"/>
            </a:xfrm>
            <a:custGeom>
              <a:avLst/>
              <a:gdLst/>
              <a:ahLst/>
              <a:cxnLst/>
              <a:rect l="l" t="t" r="r" b="b"/>
              <a:pathLst>
                <a:path w="800847" h="660210">
                  <a:moveTo>
                    <a:pt x="0" y="0"/>
                  </a:moveTo>
                  <a:lnTo>
                    <a:pt x="800847" y="0"/>
                  </a:lnTo>
                  <a:lnTo>
                    <a:pt x="800847" y="660210"/>
                  </a:lnTo>
                  <a:lnTo>
                    <a:pt x="0" y="660210"/>
                  </a:lnTo>
                  <a:close/>
                </a:path>
              </a:pathLst>
            </a:custGeom>
            <a:blipFill>
              <a:blip r:embed="rId3"/>
              <a:stretch>
                <a:fillRect l="-114" r="-11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44500" y="4635500"/>
            <a:ext cx="2673350" cy="1206639"/>
            <a:chOff x="0" y="0"/>
            <a:chExt cx="5346700" cy="241327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53467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Capacidades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74396"/>
              <a:ext cx="5346700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b="1" dirty="0" err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Alfabetización</a:t>
              </a:r>
              <a:r>
                <a:rPr lang="en-US" b="1" dirty="0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 </a:t>
              </a:r>
              <a:r>
                <a:rPr lang="en-US" b="1" dirty="0" err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cívica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para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empoderar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a la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ciudadanía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74150" y="1936750"/>
            <a:ext cx="3117850" cy="2387600"/>
            <a:chOff x="0" y="0"/>
            <a:chExt cx="868026" cy="6647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8026" cy="664720"/>
            </a:xfrm>
            <a:custGeom>
              <a:avLst/>
              <a:gdLst/>
              <a:ahLst/>
              <a:cxnLst/>
              <a:rect l="l" t="t" r="r" b="b"/>
              <a:pathLst>
                <a:path w="868026" h="664720">
                  <a:moveTo>
                    <a:pt x="0" y="0"/>
                  </a:moveTo>
                  <a:lnTo>
                    <a:pt x="868026" y="0"/>
                  </a:lnTo>
                  <a:lnTo>
                    <a:pt x="868026" y="664720"/>
                  </a:lnTo>
                  <a:lnTo>
                    <a:pt x="0" y="664720"/>
                  </a:lnTo>
                  <a:close/>
                </a:path>
              </a:pathLst>
            </a:custGeom>
            <a:blipFill>
              <a:blip r:embed="rId4"/>
              <a:stretch>
                <a:fillRect l="-51" r="-5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074150" y="4622801"/>
            <a:ext cx="2673350" cy="1206639"/>
            <a:chOff x="0" y="0"/>
            <a:chExt cx="5346700" cy="241327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53467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Alianzas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74396"/>
              <a:ext cx="5346700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b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Colaboración</a:t>
              </a: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para potenciar iniciativas cívicas efectivas.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60925" y="2832100"/>
            <a:ext cx="2673350" cy="2387600"/>
            <a:chOff x="0" y="0"/>
            <a:chExt cx="744275" cy="664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4275" cy="664720"/>
            </a:xfrm>
            <a:custGeom>
              <a:avLst/>
              <a:gdLst/>
              <a:ahLst/>
              <a:cxnLst/>
              <a:rect l="l" t="t" r="r" b="b"/>
              <a:pathLst>
                <a:path w="744275" h="664720">
                  <a:moveTo>
                    <a:pt x="0" y="0"/>
                  </a:moveTo>
                  <a:lnTo>
                    <a:pt x="744275" y="0"/>
                  </a:lnTo>
                  <a:lnTo>
                    <a:pt x="744275" y="664720"/>
                  </a:lnTo>
                  <a:lnTo>
                    <a:pt x="0" y="664720"/>
                  </a:lnTo>
                  <a:close/>
                </a:path>
              </a:pathLst>
            </a:custGeom>
            <a:blipFill>
              <a:blip r:embed="rId5"/>
              <a:stretch>
                <a:fillRect l="-104" r="-104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4860926" y="5492775"/>
            <a:ext cx="2673350" cy="950159"/>
            <a:chOff x="0" y="0"/>
            <a:chExt cx="5346700" cy="190031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53467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Evidencia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74396"/>
              <a:ext cx="5346700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b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Medir</a:t>
              </a: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para focalizar y aprender continuamente.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0EF77A3-2693-EB22-9E2E-7C9C11BEF1E0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Arial"/>
                <a:cs typeface="Arial"/>
              </a:rPr>
              <a:t>Cómo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movemos</a:t>
            </a:r>
            <a:r>
              <a:rPr lang="en-US" dirty="0">
                <a:latin typeface="Arial"/>
                <a:cs typeface="Arial"/>
              </a:rPr>
              <a:t> la </a:t>
            </a:r>
            <a:r>
              <a:rPr lang="en-US" dirty="0" err="1">
                <a:latin typeface="Arial"/>
                <a:cs typeface="Arial"/>
              </a:rPr>
              <a:t>aguja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desde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el</a:t>
            </a:r>
            <a:r>
              <a:rPr lang="en-US" dirty="0">
                <a:latin typeface="Arial"/>
                <a:cs typeface="Arial"/>
              </a:rPr>
              <a:t> PNUD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483E036-9AD5-5BF0-9DEC-A00D0453583B}"/>
              </a:ext>
            </a:extLst>
          </p:cNvPr>
          <p:cNvSpPr txBox="1"/>
          <p:nvPr/>
        </p:nvSpPr>
        <p:spPr>
          <a:xfrm>
            <a:off x="774684" y="1314016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PNIPPM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5E0F7E-AC45-A73F-6480-9DB51B0C799A}"/>
              </a:ext>
            </a:extLst>
          </p:cNvPr>
          <p:cNvSpPr txBox="1"/>
          <p:nvPr/>
        </p:nvSpPr>
        <p:spPr>
          <a:xfrm>
            <a:off x="774684" y="6451987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CLUB MUNDOS</a:t>
            </a:r>
          </a:p>
        </p:txBody>
      </p:sp>
      <p:pic>
        <p:nvPicPr>
          <p:cNvPr id="15" name="Picture 2" descr="Capacitan PNUD México e INE a organizaciones que impulsan la participación  política de las mujeres | Programa De Las Naciones Unidas Para El Desarrollo">
            <a:extLst>
              <a:ext uri="{FF2B5EF4-FFF2-40B4-BE49-F238E27FC236}">
                <a16:creationId xmlns:a16="http://schemas.microsoft.com/office/drawing/2014/main" id="{F9F0AF56-815D-126B-8165-F3374886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" y="4409012"/>
            <a:ext cx="3864233" cy="199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EB8CD4D-7878-650E-5ED1-F8208743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2" y="1714126"/>
            <a:ext cx="3676362" cy="231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50FD618D-34C9-DA11-DB93-36119568DD70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/>
              <a:t>Tres maneras en las que YA funciona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F60141F-B4B5-59D9-D06C-A5B6435206DB}"/>
              </a:ext>
            </a:extLst>
          </p:cNvPr>
          <p:cNvSpPr txBox="1"/>
          <p:nvPr/>
        </p:nvSpPr>
        <p:spPr>
          <a:xfrm>
            <a:off x="4004801" y="1690342"/>
            <a:ext cx="79031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Liderazgos de mujeres: mentoría + recursos → candidaturas/participación más sólidas</a:t>
            </a:r>
          </a:p>
          <a:p>
            <a:pPr marL="0" indent="0">
              <a:buNone/>
              <a:defRPr sz="2600"/>
            </a:pPr>
            <a:r>
              <a:rPr lang="es-MX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PNIPPM (INE): fondo para OSC que impulsa derechos político‑electorales de mujeres; combina recursos y capacitación (INE, 2025).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F724269-CEA8-2EC6-7B22-53FA1D967A0F}"/>
              </a:ext>
            </a:extLst>
          </p:cNvPr>
          <p:cNvSpPr txBox="1"/>
          <p:nvPr/>
        </p:nvSpPr>
        <p:spPr>
          <a:xfrm>
            <a:off x="4103255" y="4409012"/>
            <a:ext cx="780472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Ciudadanía temprana: juego + aula → competencias cívicas en NNA</a:t>
            </a:r>
          </a:p>
          <a:p>
            <a:pPr marL="0" indent="0">
              <a:buNone/>
              <a:defRPr sz="2600"/>
            </a:pPr>
            <a:r>
              <a:rPr lang="es-MX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Club Mundos (INE–CICR): secuencias didácticas y recursos digitales/gamificados para NNA; evidencia de mejora en competencias cívicas (INE, 2020; Pérez Luján, 2024).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1197A-1148-0589-0CC5-575E73C26FF2}"/>
              </a:ext>
            </a:extLst>
          </p:cNvPr>
          <p:cNvSpPr txBox="1"/>
          <p:nvPr/>
        </p:nvSpPr>
        <p:spPr>
          <a:xfrm>
            <a:off x="663287" y="1472157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FOPEME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27D2E9C-705E-BC0F-58C9-C966D24F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4831"/>
            <a:ext cx="3957782" cy="296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50FD618D-34C9-DA11-DB93-36119568DD70}"/>
              </a:ext>
            </a:extLst>
          </p:cNvPr>
          <p:cNvSpPr txBox="1">
            <a:spLocks/>
          </p:cNvSpPr>
          <p:nvPr/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/>
              <a:t>Tres maneras en las que YA funciona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1510D7-5CEB-9701-D794-ACDA9A6726B8}"/>
              </a:ext>
            </a:extLst>
          </p:cNvPr>
          <p:cNvSpPr txBox="1"/>
          <p:nvPr/>
        </p:nvSpPr>
        <p:spPr>
          <a:xfrm>
            <a:off x="4223903" y="1944831"/>
            <a:ext cx="7559387" cy="317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/>
            </a:pPr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Observación/diáspora: voto informado y aprendizaje cívico transnacional</a:t>
            </a:r>
          </a:p>
          <a:p>
            <a:pPr>
              <a:defRPr sz="2600"/>
            </a:pPr>
            <a:endParaRPr lang="es-MX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es-MX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FAOE (INE–PNUD): observación electoral con dimensión pedagógica; informes y aprendizajes transferibles a educación cívica (PNUD México, s. f.; INE, 2024).</a:t>
            </a: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endParaRPr lang="es-MX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s-MX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ENCUCI / Informe País 2020 (INE–PNUD): datos abiertos para focalizar intervenciones y narrativas de cultura cívica (INE &amp; PNUD, 2022).</a:t>
            </a:r>
          </a:p>
        </p:txBody>
      </p:sp>
    </p:spTree>
    <p:extLst>
      <p:ext uri="{BB962C8B-B14F-4D97-AF65-F5344CB8AC3E}">
        <p14:creationId xmlns:p14="http://schemas.microsoft.com/office/powerpoint/2010/main" val="18336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4500" y="1677953"/>
            <a:ext cx="4416258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Oportunidades</a:t>
            </a:r>
            <a:r>
              <a:rPr lang="en-US" sz="4800" b="1" dirty="0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 y </a:t>
            </a:r>
            <a:r>
              <a:rPr lang="en-US" sz="4800" b="1" dirty="0" err="1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retos</a:t>
            </a:r>
            <a:r>
              <a:rPr lang="en-US" sz="4800" b="1" dirty="0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 de </a:t>
            </a:r>
            <a:r>
              <a:rPr lang="en-US" sz="4800" b="1" dirty="0" err="1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los</a:t>
            </a:r>
            <a:r>
              <a:rPr lang="en-US" sz="4800" b="1" dirty="0">
                <a:solidFill>
                  <a:srgbClr val="0066CC"/>
                </a:solidFill>
                <a:ea typeface="Georgia Pro Condensed Light"/>
                <a:cs typeface="Georgia Pro Condensed Light"/>
                <a:sym typeface="Georgia Pro Condensed Light"/>
              </a:rPr>
              <a:t> OPLE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38750" y="1474346"/>
            <a:ext cx="2876550" cy="1797130"/>
            <a:chOff x="0" y="12700"/>
            <a:chExt cx="5753100" cy="3594260"/>
          </a:xfrm>
        </p:grpSpPr>
        <p:sp>
          <p:nvSpPr>
            <p:cNvPr id="4" name="AutoShape 4"/>
            <p:cNvSpPr/>
            <p:nvPr/>
          </p:nvSpPr>
          <p:spPr>
            <a:xfrm flipV="1">
              <a:off x="0" y="12700"/>
              <a:ext cx="5753100" cy="0"/>
            </a:xfrm>
            <a:prstGeom prst="line">
              <a:avLst/>
            </a:prstGeom>
            <a:ln w="25400" cap="flat">
              <a:solidFill>
                <a:srgbClr val="1E1E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555116"/>
              <a:ext cx="5753100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El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presupuesto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cívico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actual es </a:t>
              </a:r>
              <a:r>
                <a:rPr lang="en-US" b="1" dirty="0" err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insuficiente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,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limitando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acciones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efectivas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en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el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ámbito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democrático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local.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4046"/>
              <a:ext cx="5753100" cy="586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Presupuesto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70950" y="1474346"/>
            <a:ext cx="2876550" cy="2310091"/>
            <a:chOff x="0" y="12700"/>
            <a:chExt cx="5753100" cy="4620179"/>
          </a:xfrm>
        </p:grpSpPr>
        <p:sp>
          <p:nvSpPr>
            <p:cNvPr id="8" name="AutoShape 8"/>
            <p:cNvSpPr/>
            <p:nvPr/>
          </p:nvSpPr>
          <p:spPr>
            <a:xfrm>
              <a:off x="0" y="12700"/>
              <a:ext cx="5753100" cy="0"/>
            </a:xfrm>
            <a:prstGeom prst="line">
              <a:avLst/>
            </a:prstGeom>
            <a:ln w="25400" cap="flat">
              <a:solidFill>
                <a:srgbClr val="1E1E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555115"/>
              <a:ext cx="5753100" cy="3077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Los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recursos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humanos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especializados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son </a:t>
              </a:r>
              <a:r>
                <a:rPr lang="en-US" b="1" dirty="0" err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limitados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,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afectando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la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implementación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de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programas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cívicos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dirty="0" err="1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sostenibles</a:t>
              </a:r>
              <a:r>
                <a:rPr lang="en-US" dirty="0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14046"/>
              <a:ext cx="5753100" cy="586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Recursos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38750" y="4343400"/>
            <a:ext cx="2876550" cy="2053610"/>
            <a:chOff x="0" y="12700"/>
            <a:chExt cx="5753100" cy="4107220"/>
          </a:xfrm>
        </p:grpSpPr>
        <p:sp>
          <p:nvSpPr>
            <p:cNvPr id="12" name="AutoShape 12"/>
            <p:cNvSpPr/>
            <p:nvPr/>
          </p:nvSpPr>
          <p:spPr>
            <a:xfrm flipV="1">
              <a:off x="0" y="12700"/>
              <a:ext cx="5753100" cy="0"/>
            </a:xfrm>
            <a:prstGeom prst="line">
              <a:avLst/>
            </a:prstGeom>
            <a:ln w="25400" cap="flat">
              <a:solidFill>
                <a:srgbClr val="1E1E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555116"/>
              <a:ext cx="5753100" cy="2564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Las </a:t>
              </a:r>
              <a:r>
                <a:rPr lang="en-US" b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estrategias ENCÍVICA</a:t>
              </a: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han mostrado avances, pero requieren un </a:t>
              </a:r>
              <a:r>
                <a:rPr lang="en-US" b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mayor apoyo institucional</a:t>
              </a: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 para ser efectivas.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14046"/>
              <a:ext cx="5753100" cy="586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2800" b="1" dirty="0" err="1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Estrategias</a:t>
              </a:r>
              <a:endParaRPr lang="en-US" sz="2800" b="1" dirty="0">
                <a:solidFill>
                  <a:srgbClr val="1E1E1E"/>
                </a:solidFill>
                <a:ea typeface="Georgia Pro Condensed Light"/>
                <a:cs typeface="Georgia Pro Condensed Light"/>
                <a:sym typeface="Georgia Pro Condensed Ligh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70950" y="4343400"/>
            <a:ext cx="2876550" cy="2053610"/>
            <a:chOff x="0" y="12700"/>
            <a:chExt cx="5753100" cy="4107220"/>
          </a:xfrm>
        </p:grpSpPr>
        <p:sp>
          <p:nvSpPr>
            <p:cNvPr id="16" name="AutoShape 16"/>
            <p:cNvSpPr/>
            <p:nvPr/>
          </p:nvSpPr>
          <p:spPr>
            <a:xfrm>
              <a:off x="0" y="12700"/>
              <a:ext cx="5753100" cy="0"/>
            </a:xfrm>
            <a:prstGeom prst="line">
              <a:avLst/>
            </a:prstGeom>
            <a:ln w="25400" cap="flat">
              <a:solidFill>
                <a:srgbClr val="1E1E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1555116"/>
              <a:ext cx="5753100" cy="2564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La investigación y desarrollo cívica es </a:t>
              </a:r>
              <a:r>
                <a:rPr lang="en-US" b="1">
                  <a:solidFill>
                    <a:srgbClr val="1E1E1E"/>
                  </a:solidFill>
                  <a:ea typeface="TT Interphases Bold"/>
                  <a:cs typeface="TT Interphases Bold"/>
                  <a:sym typeface="TT Interphases Bold"/>
                </a:rPr>
                <a:t>incipiente</a:t>
              </a:r>
              <a:r>
                <a:rPr lang="en-US">
                  <a:solidFill>
                    <a:srgbClr val="1E1E1E"/>
                  </a:solidFill>
                  <a:ea typeface="TT Interphases"/>
                  <a:cs typeface="TT Interphases"/>
                  <a:sym typeface="TT Interphases"/>
                </a:rPr>
                <a:t>, lo que limita la creación de políticas informadas y efectivas.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14046"/>
              <a:ext cx="5753100" cy="586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2800" b="1" dirty="0">
                  <a:solidFill>
                    <a:srgbClr val="1E1E1E"/>
                  </a:solidFill>
                  <a:ea typeface="Georgia Pro Condensed Light"/>
                  <a:cs typeface="Georgia Pro Condensed Light"/>
                  <a:sym typeface="Georgia Pro Condensed Light"/>
                </a:rPr>
                <a:t>I+D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F3419C-0A8B-110D-D84A-25DF91721803}"/>
              </a:ext>
            </a:extLst>
          </p:cNvPr>
          <p:cNvSpPr txBox="1"/>
          <p:nvPr/>
        </p:nvSpPr>
        <p:spPr>
          <a:xfrm>
            <a:off x="444500" y="4170572"/>
            <a:ext cx="4281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¿Cómo responde la institucionalidad (OPLEs) al desafío cívico?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3DE134-249D-8391-7AA7-5A6F303CEA6E}"/>
              </a:ext>
            </a:extLst>
          </p:cNvPr>
          <p:cNvSpPr txBox="1"/>
          <p:nvPr/>
        </p:nvSpPr>
        <p:spPr>
          <a:xfrm>
            <a:off x="430696" y="1059070"/>
            <a:ext cx="1138843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endParaRPr lang="es-MX" sz="2000" b="1" dirty="0">
              <a:solidFill>
                <a:schemeClr val="bg2">
                  <a:lumMod val="10000"/>
                </a:schemeClr>
              </a:solidFill>
              <a:effectLst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Reglas presupuestarias mínimas: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Asegurar asignación presupuestal adecuada para educación cívica, con transparencia y seguimiento.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Estándares y evaluaciones: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Institucionalizar la elaboración y actualización de estrategias de educación cívica alineadas con ENCÍVICA, con mecanismos regulares de monitorización y evaluación interna y externa.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Alianzas multisectoriales: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E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stablecer convenios sólidos con escuelas, OSC, sector privado, gobiernos municipales y organismos federales para ampliar el alcance y la calidad.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Aulas cívicas digitales: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Incorporar plataformas virtuales adaptativas, juegos y recursos interactivos para jóvenes y comunidades vulnerables, aprovechando experiencias como Club Mundos.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Enfoque de género y cuidados: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Implementar acciones específicas para promover la igualdad sustantiva y atender obstáculos derivados de roles de género y responsabilidades de cuidados.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Diáspora y voto exterior: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Fortalecer programas de educación cívica para mexicanos en el extranjero, apoyándose en cursos como FOPEME y redes comunitarias.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effectLst/>
                <a:ea typeface="MS Gothic" panose="020B0609070205080204" pitchFamily="49" charset="-128"/>
              </a:rPr>
              <a:t>Uso de datos abiertos y producción editorial:</a:t>
            </a:r>
            <a:r>
              <a:rPr lang="es-MX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Potenciar la producción y difusión de materiales didácticos y de investigación, poniéndolos a disposición del público en formatos accesibles y en línea.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DA775EA-BBFF-C2BD-8EDB-1DE00DB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36098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10033e-d3af-4417-b13e-97b0961d2ccc">
      <UserInfo>
        <DisplayName>Arianne Hidalgo</DisplayName>
        <AccountId>83</AccountId>
        <AccountType/>
      </UserInfo>
    </SharedWithUsers>
    <TaxCatchAll xmlns="3810033e-d3af-4417-b13e-97b0961d2ccc" xsi:nil="true"/>
    <lcf76f155ced4ddcb4097134ff3c332f xmlns="36df0beb-7f86-42b5-ac67-8a040c3808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1931216A8B09499BA8FB26CE902D8E" ma:contentTypeVersion="15" ma:contentTypeDescription="Crear nuevo documento." ma:contentTypeScope="" ma:versionID="783ea92179bfb9bd057d992ca4165698">
  <xsd:schema xmlns:xsd="http://www.w3.org/2001/XMLSchema" xmlns:xs="http://www.w3.org/2001/XMLSchema" xmlns:p="http://schemas.microsoft.com/office/2006/metadata/properties" xmlns:ns2="36df0beb-7f86-42b5-ac67-8a040c38081a" xmlns:ns3="3810033e-d3af-4417-b13e-97b0961d2ccc" targetNamespace="http://schemas.microsoft.com/office/2006/metadata/properties" ma:root="true" ma:fieldsID="c40523bf26f5c24ae80496780e65a1ca" ns2:_="" ns3:_="">
    <xsd:import namespace="36df0beb-7f86-42b5-ac67-8a040c38081a"/>
    <xsd:import namespace="3810033e-d3af-4417-b13e-97b0961d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f0beb-7f86-42b5-ac67-8a040c380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0033e-d3af-4417-b13e-97b0961d2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e3381c-6c62-4699-b7c7-132f7539b59a}" ma:internalName="TaxCatchAll" ma:showField="CatchAllData" ma:web="3810033e-d3af-4417-b13e-97b0961d2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F5B0C-0AEB-4807-BF2E-42B00673E80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36df0beb-7f86-42b5-ac67-8a040c38081a"/>
    <ds:schemaRef ds:uri="http://schemas.microsoft.com/office/infopath/2007/PartnerControls"/>
    <ds:schemaRef ds:uri="3810033e-d3af-4417-b13e-97b0961d2ccc"/>
  </ds:schemaRefs>
</ds:datastoreItem>
</file>

<file path=customXml/itemProps2.xml><?xml version="1.0" encoding="utf-8"?>
<ds:datastoreItem xmlns:ds="http://schemas.openxmlformats.org/officeDocument/2006/customXml" ds:itemID="{8A5CBE17-9F7C-490D-8340-E063D9DD3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f0beb-7f86-42b5-ac67-8a040c38081a"/>
    <ds:schemaRef ds:uri="3810033e-d3af-4417-b13e-97b0961d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4461E-CFFA-4D42-83C2-6C664564C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1320</Words>
  <Application>Microsoft Macintosh PowerPoint</Application>
  <PresentationFormat>Panorámica</PresentationFormat>
  <Paragraphs>116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 Pro Condensed Light</vt:lpstr>
      <vt:lpstr>Symbol</vt:lpstr>
      <vt:lpstr>TT Interphases</vt:lpstr>
      <vt:lpstr>TT Interphases Bold</vt:lpstr>
      <vt:lpstr>Office Theme</vt:lpstr>
      <vt:lpstr>Custom Design</vt:lpstr>
      <vt:lpstr>Más allá de la urna: ciudadanía que decide todos los días </vt:lpstr>
      <vt:lpstr>Si la participación se limita a la elección…</vt:lpstr>
      <vt:lpstr>América Latina está “bajo presión” porque el modelo de democracia electoral no ha sido suficiente para generar gobernanza efectiva e incorporación política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Valeria Maurizi</cp:lastModifiedBy>
  <cp:revision>47</cp:revision>
  <dcterms:created xsi:type="dcterms:W3CDTF">2020-05-07T16:23:44Z</dcterms:created>
  <dcterms:modified xsi:type="dcterms:W3CDTF">2025-10-23T14:40:52Z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03a00757-fa03-45b4-a822-7cd7f51459d6</vt:lpwstr>
  </property>
  <property fmtid="{D5CDD505-2E9C-101B-9397-08002B2CF9AE}" pid="3" name="ContentTypeId">
    <vt:lpwstr>0x010100191931216A8B09499BA8FB26CE902D8E</vt:lpwstr>
  </property>
</Properties>
</file>